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303" r:id="rId6"/>
    <p:sldId id="257" r:id="rId7"/>
    <p:sldId id="286" r:id="rId8"/>
    <p:sldId id="288" r:id="rId9"/>
    <p:sldId id="289" r:id="rId10"/>
    <p:sldId id="297" r:id="rId11"/>
    <p:sldId id="290" r:id="rId12"/>
    <p:sldId id="299" r:id="rId13"/>
    <p:sldId id="291" r:id="rId14"/>
    <p:sldId id="292" r:id="rId15"/>
    <p:sldId id="294" r:id="rId16"/>
    <p:sldId id="298" r:id="rId17"/>
    <p:sldId id="300" r:id="rId18"/>
    <p:sldId id="301" r:id="rId19"/>
    <p:sldId id="302" r:id="rId20"/>
    <p:sldId id="296" r:id="rId21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e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646" autoAdjust="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outlineViewPr>
    <p:cViewPr>
      <p:scale>
        <a:sx n="33" d="100"/>
        <a:sy n="33" d="100"/>
      </p:scale>
      <p:origin x="0" y="-1209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pPr rtl="0"/>
            <a:fld id="{6724D395-066A-4F84-B1F6-A3F921994FFC}" type="datetime1">
              <a:rPr lang="it-IT" smtClean="0"/>
              <a:t>08/11/2024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EAFF3A6F-DEFA-45E0-9496-BEE7C2C6F3D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fld id="{8E5CCF99-E88A-4792-B58A-FDEDC94DDECB}" type="datetime1">
              <a:rPr lang="it-IT" smtClean="0"/>
              <a:pPr/>
              <a:t>08/11/2024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it-IT"/>
            </a:defPPr>
          </a:lstStyle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F97DC217-DF71-1A49-B3EA-559F1F43B0FF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4844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6857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9086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5845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49AA4F-BC12-D92D-DE3D-1C50D4B14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4CB9651-381E-6743-158C-3AB37D64E6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B0798A0-14C2-BF83-15D0-878EB3FCE5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785C8F5-B02B-A9E8-DC0C-E492A43EB4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339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38C853-3EBD-034E-1C19-190DA96EB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44B1AED-ACB1-597A-BA95-6726B0A799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2921278-005A-AD19-E402-F6E57064DB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AC59715-7C50-4FE0-1409-662416C903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681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BE563-6421-49F6-D78D-BF4FD1304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C686AEE-72F4-856D-C4B3-F4710B592E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D079D38-8311-6B4C-E7BA-67EDAAB4AC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45CDD8A-03EC-CC15-025E-63064C2793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2076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61030-00CE-6136-0860-FE89F7110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D5DE69C-28C4-362A-E287-427ACC5EEA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4B0835B-0858-6AFA-C696-2B0ACC87F3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E88037F-D8F4-A492-6871-B1DF469992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738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2743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9086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A624D-72D7-A670-621E-3ED8586D6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E7C9DEB-56DB-A96E-8A1A-7280E752B6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C6330FA-D3D6-B37B-AEA8-DAADE163F0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48BA132-4D6D-8D43-87F4-F51C88993B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F97DC217-DF71-1A49-B3EA-559F1F43B0FF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259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</a:lstStyle>
          <a:p>
            <a:pPr algn="ctr" rtl="0"/>
            <a:endParaRPr lang="it-IT" dirty="0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e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1" name="Figura a mano libera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9" name="Figura a mano libera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igura a mano libera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/>
              </a:p>
            </p:txBody>
          </p:sp>
          <p:sp>
            <p:nvSpPr>
              <p:cNvPr id="16" name="Figura a mano libera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/>
              </a:p>
            </p:txBody>
          </p:sp>
        </p:grpSp>
        <p:sp>
          <p:nvSpPr>
            <p:cNvPr id="22" name="Figura a mano libera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28" name="Figura a mano libera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rtlCol="0" anchor="b">
            <a:noAutofit/>
          </a:bodyPr>
          <a:lstStyle>
            <a:lvl1pPr algn="l">
              <a:defRPr lang="it-IT" sz="60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 e immag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igura a mano libera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5" name="Figura a mano libera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>
                <a:latin typeface="+mn-lt"/>
              </a:endParaRPr>
            </a:p>
          </p:txBody>
        </p:sp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igura a mano libera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  <p:sp>
            <p:nvSpPr>
              <p:cNvPr id="8" name="Figura a mano libera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</p:grp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9489" y="457199"/>
            <a:ext cx="5943599" cy="1920240"/>
          </a:xfrm>
        </p:spPr>
        <p:txBody>
          <a:bodyPr rtlCol="0" anchor="b">
            <a:noAutofit/>
          </a:bodyPr>
          <a:lstStyle>
            <a:lvl1pPr>
              <a:defRPr lang="it-IT" sz="42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6BBDFA0C-B372-969D-6C8A-F664A4BF8D41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</p:spPr>
        <p:txBody>
          <a:bodyPr rtlCol="0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it-IT" sz="2000">
                <a:latin typeface="+mn-lt"/>
              </a:defRPr>
            </a:lvl1pPr>
            <a:lvl2pPr marL="347663" indent="0" algn="ctr">
              <a:buFont typeface="Arial" panose="020B0604020202020204" pitchFamily="34" charset="0"/>
              <a:buNone/>
              <a:defRPr lang="it-IT" sz="2000">
                <a:latin typeface="+mn-lt"/>
              </a:defRPr>
            </a:lvl2pPr>
            <a:lvl3pPr marL="685800" indent="0" algn="ctr">
              <a:buFont typeface="Arial" panose="020B0604020202020204" pitchFamily="34" charset="0"/>
              <a:buNone/>
              <a:defRPr lang="it-IT" sz="2000">
                <a:latin typeface="+mn-lt"/>
              </a:defRPr>
            </a:lvl3pPr>
            <a:lvl4pPr marL="914400" indent="0" algn="ctr">
              <a:buFont typeface="Arial" panose="020B0604020202020204" pitchFamily="34" charset="0"/>
              <a:buNone/>
              <a:defRPr lang="it-IT" sz="2000">
                <a:latin typeface="+mn-lt"/>
              </a:defRPr>
            </a:lvl4pPr>
            <a:lvl5pPr marL="1143000" indent="0" algn="ctr">
              <a:buFont typeface="Arial" panose="020B0604020202020204" pitchFamily="34" charset="0"/>
              <a:buNone/>
              <a:defRPr lang="it-IT" sz="2000"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A8D2CC-EE75-85FA-1577-88C0BEC7B1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549490" y="2706369"/>
            <a:ext cx="5943600" cy="3383279"/>
          </a:xfrm>
        </p:spPr>
        <p:txBody>
          <a:bodyPr rtlCol="0">
            <a:normAutofit/>
          </a:bodyPr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tx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tx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tx1"/>
                </a:solidFill>
                <a:latin typeface="+mn-lt"/>
              </a:defRPr>
            </a:lvl3pPr>
            <a:lvl4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tx1"/>
                </a:solidFill>
                <a:latin typeface="+mn-lt"/>
              </a:defRPr>
            </a:lvl4pPr>
            <a:lvl5pPr marL="146304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tx1"/>
                </a:solidFill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2565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fico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igura a mano libera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4" name="Figura a mano libera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rtlCol="0" anchor="b">
            <a:noAutofit/>
          </a:bodyPr>
          <a:lstStyle>
            <a:lvl1pPr>
              <a:defRPr lang="it-IT" sz="42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 lang="it-IT">
                <a:latin typeface="+mn-lt"/>
              </a:defRPr>
            </a:lvl1pPr>
            <a:lvl2pPr marL="457200" indent="0">
              <a:buNone/>
              <a:defRPr lang="it-IT">
                <a:latin typeface="+mn-lt"/>
              </a:defRPr>
            </a:lvl2pPr>
            <a:lvl3pPr marL="914400" indent="0">
              <a:buNone/>
              <a:defRPr lang="it-IT">
                <a:latin typeface="+mn-lt"/>
              </a:defRPr>
            </a:lvl3pPr>
            <a:lvl4pPr marL="1371600" indent="0">
              <a:buNone/>
              <a:defRPr lang="it-IT">
                <a:latin typeface="+mn-lt"/>
              </a:defRPr>
            </a:lvl4pPr>
            <a:lvl5pPr marL="1828800" indent="0">
              <a:buNone/>
              <a:defRPr lang="it-IT"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igura a mano libera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/>
              </a:p>
            </p:txBody>
          </p:sp>
          <p:sp>
            <p:nvSpPr>
              <p:cNvPr id="16" name="Figura a mano libera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/>
              </a:p>
            </p:txBody>
          </p:sp>
        </p:grpSp>
        <p:sp>
          <p:nvSpPr>
            <p:cNvPr id="22" name="Figura a mano libera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7" name="Figura a mano libera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rtlCol="0" anchor="b">
            <a:noAutofit/>
          </a:bodyPr>
          <a:lstStyle>
            <a:lvl1pPr algn="l">
              <a:defRPr lang="it-IT" sz="60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it-IT" sz="2800">
                <a:latin typeface="+mn-lt"/>
              </a:defRPr>
            </a:lvl1pPr>
            <a:lvl2pPr marL="457200" indent="0" algn="ctr">
              <a:buNone/>
              <a:defRPr lang="it-IT" sz="2000"/>
            </a:lvl2pPr>
            <a:lvl3pPr marL="914400" indent="0" algn="ctr">
              <a:buNone/>
              <a:defRPr lang="it-IT" sz="1800"/>
            </a:lvl3pPr>
            <a:lvl4pPr marL="1371600" indent="0" algn="ctr">
              <a:buNone/>
              <a:defRPr lang="it-IT" sz="1600"/>
            </a:lvl4pPr>
            <a:lvl5pPr marL="1828800" indent="0" algn="ctr">
              <a:buNone/>
              <a:defRPr lang="it-IT" sz="1600"/>
            </a:lvl5pPr>
            <a:lvl6pPr marL="2286000" indent="0" algn="ctr">
              <a:buNone/>
              <a:defRPr lang="it-IT" sz="1600"/>
            </a:lvl6pPr>
            <a:lvl7pPr marL="2743200" indent="0" algn="ctr">
              <a:buNone/>
              <a:defRPr lang="it-IT" sz="1600"/>
            </a:lvl7pPr>
            <a:lvl8pPr marL="3200400" indent="0" algn="ctr">
              <a:buNone/>
              <a:defRPr lang="it-IT" sz="1600"/>
            </a:lvl8pPr>
            <a:lvl9pPr marL="3657600" indent="0" algn="ctr">
              <a:buNone/>
              <a:defRPr lang="it-IT" sz="1600"/>
            </a:lvl9pPr>
          </a:lstStyle>
          <a:p>
            <a:pPr lvl="0" rtl="0"/>
            <a:r>
              <a:rPr lang="it-IT"/>
              <a:t>Fare clic per inserire il testo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igura a mano libera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5" name="Figura a mano libera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>
                <a:latin typeface="+mn-lt"/>
              </a:endParaRPr>
            </a:p>
          </p:txBody>
        </p:sp>
        <p:sp>
          <p:nvSpPr>
            <p:cNvPr id="6" name="Figura a mano libera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igura a mano libera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  <p:sp>
            <p:nvSpPr>
              <p:cNvPr id="8" name="Figura a mano libera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</p:grp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rtlCol="0" anchor="b">
            <a:noAutofit/>
          </a:bodyPr>
          <a:lstStyle>
            <a:lvl1pPr>
              <a:defRPr lang="it-IT" sz="42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 rtlCol="0">
            <a:normAutofit/>
          </a:bodyPr>
          <a:lstStyle>
            <a:lvl1pPr marL="0" indent="0">
              <a:buNone/>
              <a:defRPr lang="it-IT">
                <a:latin typeface="+mn-lt"/>
              </a:defRPr>
            </a:lvl1pPr>
            <a:lvl2pPr marL="457200" indent="0">
              <a:buNone/>
              <a:defRPr lang="it-IT">
                <a:latin typeface="+mn-lt"/>
              </a:defRPr>
            </a:lvl2pPr>
            <a:lvl3pPr marL="914400" indent="0">
              <a:buNone/>
              <a:defRPr lang="it-IT">
                <a:latin typeface="+mn-lt"/>
              </a:defRPr>
            </a:lvl3pPr>
            <a:lvl4pPr marL="1371600" indent="0">
              <a:buNone/>
              <a:defRPr lang="it-IT">
                <a:latin typeface="+mn-lt"/>
              </a:defRPr>
            </a:lvl4pPr>
            <a:lvl5pPr marL="1828800" indent="0">
              <a:buNone/>
              <a:defRPr lang="it-IT"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immagine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igura a mano libera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5" name="Figura a mano libera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>
                <a:latin typeface="+mn-lt"/>
              </a:endParaRPr>
            </a:p>
          </p:txBody>
        </p:sp>
        <p:sp>
          <p:nvSpPr>
            <p:cNvPr id="6" name="Figura a mano libera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igura a mano libera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  <p:sp>
            <p:nvSpPr>
              <p:cNvPr id="8" name="Figura a mano libera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</p:grp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rtlCol="0" anchor="ctr" anchorCtr="0">
            <a:noAutofit/>
          </a:bodyPr>
          <a:lstStyle>
            <a:lvl1pPr>
              <a:defRPr lang="it-IT" sz="60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it-IT" sz="2000"/>
            </a:lvl1pPr>
          </a:lstStyle>
          <a:p>
            <a:pPr rtl="0"/>
            <a:r>
              <a:rPr lang="it-IT"/>
              <a:t>Fare clic sull'icona per inserire un'immagine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126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immagine a sini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igura a mano libera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5" name="Figura a mano libera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>
                <a:latin typeface="+mn-lt"/>
              </a:endParaRPr>
            </a:p>
          </p:txBody>
        </p:sp>
        <p:sp>
          <p:nvSpPr>
            <p:cNvPr id="6" name="Figura a mano libera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igura a mano libera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  <p:sp>
            <p:nvSpPr>
              <p:cNvPr id="8" name="Figura a mano libera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</p:grp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0" y="457200"/>
            <a:ext cx="5120640" cy="3200400"/>
          </a:xfrm>
        </p:spPr>
        <p:txBody>
          <a:bodyPr rtlCol="0" anchor="b" anchorCtr="0">
            <a:noAutofit/>
          </a:bodyPr>
          <a:lstStyle>
            <a:lvl1pPr>
              <a:defRPr lang="it-IT" sz="60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63DBBF-E63D-81E5-E7CE-32F6F2C2F9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43598" y="3657600"/>
            <a:ext cx="5120640" cy="1828800"/>
          </a:xfrm>
        </p:spPr>
        <p:txBody>
          <a:bodyPr rtlCol="0" anchor="t" anchorCtr="0">
            <a:noAutofit/>
          </a:bodyPr>
          <a:lstStyle>
            <a:lvl1pPr marL="0" indent="0" algn="l">
              <a:buNone/>
              <a:defRPr lang="it-IT" sz="3200">
                <a:latin typeface="+mn-lt"/>
              </a:defRPr>
            </a:lvl1pPr>
            <a:lvl2pPr marL="457200" indent="0" algn="ctr">
              <a:buNone/>
              <a:defRPr lang="it-IT" sz="2000"/>
            </a:lvl2pPr>
            <a:lvl3pPr marL="914400" indent="0" algn="ctr">
              <a:buNone/>
              <a:defRPr lang="it-IT" sz="1800"/>
            </a:lvl3pPr>
            <a:lvl4pPr marL="1371600" indent="0" algn="ctr">
              <a:buNone/>
              <a:defRPr lang="it-IT" sz="1600"/>
            </a:lvl4pPr>
            <a:lvl5pPr marL="1828800" indent="0" algn="ctr">
              <a:buNone/>
              <a:defRPr lang="it-IT" sz="1600"/>
            </a:lvl5pPr>
            <a:lvl6pPr marL="2286000" indent="0" algn="ctr">
              <a:buNone/>
              <a:defRPr lang="it-IT" sz="1600"/>
            </a:lvl6pPr>
            <a:lvl7pPr marL="2743200" indent="0" algn="ctr">
              <a:buNone/>
              <a:defRPr lang="it-IT" sz="1600"/>
            </a:lvl7pPr>
            <a:lvl8pPr marL="3200400" indent="0" algn="ctr">
              <a:buNone/>
              <a:defRPr lang="it-IT" sz="1600"/>
            </a:lvl8pPr>
            <a:lvl9pPr marL="3657600" indent="0" algn="ctr">
              <a:buNone/>
              <a:defRPr lang="it-IT" sz="1600"/>
            </a:lvl9pPr>
          </a:lstStyle>
          <a:p>
            <a:pPr rtl="0"/>
            <a:r>
              <a:rPr lang="it-IT"/>
              <a:t>Fare clic per inserire il sottotitolo</a:t>
            </a:r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64033732-ADA1-C540-7276-3FF5CDEF2C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38" y="1157224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it-IT" sz="2000"/>
            </a:lvl1pPr>
          </a:lstStyle>
          <a:p>
            <a:pPr rtl="0"/>
            <a:r>
              <a:rPr lang="it-IT"/>
              <a:t>Fare clic sull'icona per inserire un'immagine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385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4" name="Figura a mano libera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5" name="Figura a mano libera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</p:grpSp>
      <p:sp>
        <p:nvSpPr>
          <p:cNvPr id="13" name="Titolo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rtlCol="0" anchor="b">
            <a:noAutofit/>
          </a:bodyPr>
          <a:lstStyle>
            <a:lvl1pPr>
              <a:defRPr lang="it-IT" sz="42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 rtlCol="0"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it-IT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it-IT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it-IT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olo della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igura a mano libera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grpSp>
          <p:nvGrpSpPr>
            <p:cNvPr id="6" name="Gruppo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igura a mano libera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/>
              </a:p>
            </p:txBody>
          </p:sp>
          <p:sp>
            <p:nvSpPr>
              <p:cNvPr id="16" name="Figura a mano libera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/>
              </a:p>
            </p:txBody>
          </p:sp>
        </p:grpSp>
        <p:sp>
          <p:nvSpPr>
            <p:cNvPr id="17" name="Figura a mano libera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8" name="Figura a mano libera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rtlCol="0" anchor="b">
            <a:noAutofit/>
          </a:bodyPr>
          <a:lstStyle>
            <a:lvl1pPr algn="l">
              <a:defRPr lang="it-IT" sz="60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it-IT"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lang="it-IT" sz="2000"/>
            </a:lvl2pPr>
            <a:lvl3pPr marL="914400" indent="0" algn="ctr">
              <a:buNone/>
              <a:defRPr lang="it-IT" sz="1800"/>
            </a:lvl3pPr>
            <a:lvl4pPr marL="1371600" indent="0" algn="ctr">
              <a:buNone/>
              <a:defRPr lang="it-IT" sz="1600"/>
            </a:lvl4pPr>
            <a:lvl5pPr marL="1828800" indent="0" algn="ctr">
              <a:buNone/>
              <a:defRPr lang="it-IT" sz="1600"/>
            </a:lvl5pPr>
            <a:lvl6pPr marL="2286000" indent="0" algn="ctr">
              <a:buNone/>
              <a:defRPr lang="it-IT" sz="1600"/>
            </a:lvl6pPr>
            <a:lvl7pPr marL="2743200" indent="0" algn="ctr">
              <a:buNone/>
              <a:defRPr lang="it-IT" sz="1600"/>
            </a:lvl7pPr>
            <a:lvl8pPr marL="3200400" indent="0" algn="ctr">
              <a:buNone/>
              <a:defRPr lang="it-IT" sz="1600"/>
            </a:lvl8pPr>
            <a:lvl9pPr marL="3657600" indent="0" algn="ctr">
              <a:buNone/>
              <a:defRPr lang="it-IT" sz="1600"/>
            </a:lvl9pPr>
          </a:lstStyle>
          <a:p>
            <a:pPr rtl="0"/>
            <a:r>
              <a:rPr lang="it-IT"/>
              <a:t>Fare clic per inserire il sottotitolo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2 contenuti in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o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igura a mano libera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5" name="Figura a mano libera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6" name="Figura a mano libera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igura a mano libera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  <p:sp>
            <p:nvSpPr>
              <p:cNvPr id="8" name="Figura a mano libera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it-IT"/>
                </a:defPPr>
              </a:lstStyle>
              <a:p>
                <a:pPr algn="ctr" rtl="0"/>
                <a:endParaRPr lang="it-IT" dirty="0">
                  <a:latin typeface="+mn-lt"/>
                </a:endParaRPr>
              </a:p>
            </p:txBody>
          </p:sp>
        </p:grp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rtlCol="0" anchor="b">
            <a:noAutofit/>
          </a:bodyPr>
          <a:lstStyle>
            <a:lvl1pPr>
              <a:defRPr lang="it-IT" sz="42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it-IT"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3" name="Segnaposto contenut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it-IT"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2 contenu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o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igura a mano libera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5" name="Figura a mano libera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rtlCol="0" anchor="b">
            <a:noAutofit/>
          </a:bodyPr>
          <a:lstStyle>
            <a:lvl1pPr>
              <a:defRPr lang="it-IT" sz="4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lang="it-IT"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lang="it-IT"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lang="it-IT"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lang="it-IT"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lang="it-IT" sz="20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it-IT"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 e immagin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208822" cy="6858002"/>
            <a:chOff x="0" y="0"/>
            <a:chExt cx="12208822" cy="6858002"/>
          </a:xfrm>
        </p:grpSpPr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2" name="Figura a mano libera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  <p:sp>
          <p:nvSpPr>
            <p:cNvPr id="14" name="Figura a mano libera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it-IT"/>
              </a:defPPr>
            </a:lstStyle>
            <a:p>
              <a:pPr algn="ctr" rtl="0"/>
              <a:endParaRPr lang="it-IT" dirty="0"/>
            </a:p>
          </p:txBody>
        </p:sp>
      </p:grpSp>
      <p:sp>
        <p:nvSpPr>
          <p:cNvPr id="13" name="Titolo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7200"/>
            <a:ext cx="10643508" cy="1371600"/>
          </a:xfrm>
        </p:spPr>
        <p:txBody>
          <a:bodyPr rtlCol="0" anchor="b">
            <a:noAutofit/>
          </a:bodyPr>
          <a:lstStyle>
            <a:lvl1pPr>
              <a:defRPr lang="it-IT" sz="4200" b="1">
                <a:latin typeface="+mj-lt"/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B07A1CF7-9B3B-E43E-830E-DAB65B608249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166088" y="2652713"/>
            <a:ext cx="5394959" cy="3436936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it-IT"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it-IT" sz="20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8" name="Segnaposto immagine 14">
            <a:extLst>
              <a:ext uri="{FF2B5EF4-FFF2-40B4-BE49-F238E27FC236}">
                <a16:creationId xmlns:a16="http://schemas.microsoft.com/office/drawing/2014/main" id="{D976D8D6-3BDC-1908-3425-FEE3EEF51A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17920" y="1447800"/>
            <a:ext cx="4214010" cy="421401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it-IT" sz="2000"/>
            </a:lvl1pPr>
          </a:lstStyle>
          <a:p>
            <a:pPr rtl="0"/>
            <a:r>
              <a:rPr lang="it-IT"/>
              <a:t>Fare clic sull'icona per inserire un'immagine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it-IT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it-IT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it-IT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303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it-IT"/>
            </a:defPPr>
          </a:lstStyle>
          <a:p>
            <a:pPr rt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</a:lstStyle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it-IT"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r>
              <a:rPr lang="it-IT"/>
              <a:t>08/09/20XX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it-IT"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it-IT"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4" r:id="rId4"/>
    <p:sldLayoutId id="2147483671" r:id="rId5"/>
    <p:sldLayoutId id="2147483659" r:id="rId6"/>
    <p:sldLayoutId id="2147483668" r:id="rId7"/>
    <p:sldLayoutId id="2147483669" r:id="rId8"/>
    <p:sldLayoutId id="2147483675" r:id="rId9"/>
    <p:sldLayoutId id="2147483676" r:id="rId10"/>
    <p:sldLayoutId id="2147483661" r:id="rId11"/>
    <p:sldLayoutId id="2147483666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it-IT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it-IT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8461" y="4949201"/>
            <a:ext cx="9954881" cy="2266335"/>
          </a:xfrm>
        </p:spPr>
        <p:txBody>
          <a:bodyPr rtlCol="0"/>
          <a:lstStyle>
            <a:defPPr>
              <a:defRPr lang="it-IT"/>
            </a:defPPr>
          </a:lstStyle>
          <a:p>
            <a:br>
              <a:rPr lang="it-IT" sz="28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0" kern="180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35° Anniversario Convenzione ONU </a:t>
            </a:r>
            <a:r>
              <a:rPr lang="it-IT" sz="1800" b="0" dirty="0">
                <a:solidFill>
                  <a:srgbClr val="FF6600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2800" b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 diritti dell’infanzia e dell’adolescenza</a:t>
            </a:r>
            <a:br>
              <a:rPr lang="it-IT" sz="2800" b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8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Dati Stati Generali dell’Infanzia in Sardegna</a:t>
            </a:r>
            <a:br>
              <a:rPr lang="it-IT" sz="28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28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0" kern="180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XIII° Dossier  Indifesa 2024: i dati sui reati a danno dei minori in Italia</a:t>
            </a:r>
            <a:b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340675-D36F-6126-BA68-A72B13187FD2}"/>
              </a:ext>
            </a:extLst>
          </p:cNvPr>
          <p:cNvSpPr txBox="1"/>
          <p:nvPr/>
        </p:nvSpPr>
        <p:spPr>
          <a:xfrm>
            <a:off x="2158461" y="6467810"/>
            <a:ext cx="8333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Aft>
                <a:spcPts val="800"/>
              </a:spcAft>
            </a:pPr>
            <a:r>
              <a:rPr lang="it-IT" sz="1400" i="1" kern="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1400" i="1" kern="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 forniti dal Servizio Analisi della Direzione Centrale della Polizia Criminale </a:t>
            </a:r>
            <a:r>
              <a:rPr lang="it-IT" sz="14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Campagna</a:t>
            </a:r>
            <a:r>
              <a:rPr lang="it-IT" sz="1400" i="1" u="none" strike="noStrike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sz="1400" b="1" u="none" strike="noStrike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z="14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DIFESA</a:t>
            </a:r>
            <a:r>
              <a:rPr lang="it-IT" sz="1400" i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400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EE8C28D-9EDA-4351-EF97-1CB3506BE9A1}"/>
              </a:ext>
            </a:extLst>
          </p:cNvPr>
          <p:cNvSpPr txBox="1"/>
          <p:nvPr/>
        </p:nvSpPr>
        <p:spPr>
          <a:xfrm>
            <a:off x="1064436" y="236301"/>
            <a:ext cx="763711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Bebas Neue" panose="020B0606020202050201" pitchFamily="34" charset="0"/>
              </a:rPr>
              <a:t>20 Novembre 2024</a:t>
            </a:r>
          </a:p>
          <a:p>
            <a:r>
              <a:rPr lang="it-IT" sz="2000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Giornata mondiale per i diritti dell'infanzia e dell'adolescenza</a:t>
            </a:r>
            <a:endParaRPr lang="it-IT" sz="20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Bebas Neue" panose="020B0606020202050201" pitchFamily="34" charset="0"/>
              </a:rPr>
              <a:t>La Garante per l’infanzia e l’adolescenza </a:t>
            </a:r>
          </a:p>
          <a:p>
            <a:r>
              <a:rPr lang="it-IT" sz="2800" dirty="0">
                <a:latin typeface="Bebas Neue" panose="020B0606020202050201" pitchFamily="34" charset="0"/>
              </a:rPr>
              <a:t>della regione Sardegna, Carla Puligheddu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28BBF34-1C20-31E0-75CC-3728DF3C8A46}"/>
              </a:ext>
            </a:extLst>
          </p:cNvPr>
          <p:cNvSpPr txBox="1"/>
          <p:nvPr/>
        </p:nvSpPr>
        <p:spPr>
          <a:xfrm>
            <a:off x="206478" y="2018713"/>
            <a:ext cx="87005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dirty="0">
                <a:solidFill>
                  <a:srgbClr val="FF6600"/>
                </a:solidFill>
                <a:latin typeface="Bebas Neue" panose="020B0606020202050201" pitchFamily="34" charset="0"/>
              </a:rPr>
              <a:t>Visita i Comuni del Barigadu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D6E3E0F-8380-7C67-800B-A86D396D5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0538" y="844457"/>
            <a:ext cx="982194" cy="9821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DAA32BB6-961D-9062-AEDF-5F03ADF639DF}"/>
              </a:ext>
            </a:extLst>
          </p:cNvPr>
          <p:cNvSpPr txBox="1"/>
          <p:nvPr/>
        </p:nvSpPr>
        <p:spPr>
          <a:xfrm>
            <a:off x="8630629" y="1713628"/>
            <a:ext cx="29988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6BA9B0-EBBB-5E86-1471-9A069CDE2696}"/>
              </a:ext>
            </a:extLst>
          </p:cNvPr>
          <p:cNvSpPr txBox="1"/>
          <p:nvPr/>
        </p:nvSpPr>
        <p:spPr>
          <a:xfrm>
            <a:off x="352950" y="3126709"/>
            <a:ext cx="11552903" cy="1124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ore 09.30 – 11.00 Istituto Comprensivo Samugheo, sede centrale</a:t>
            </a:r>
          </a:p>
          <a:p>
            <a:pPr marL="342900" lvl="0" indent="-342900" algn="just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ore 11.30 – 13.30 Istituto Comprensivo, sede Ardauli</a:t>
            </a:r>
          </a:p>
          <a:p>
            <a:pPr marL="342900" lvl="0" indent="-342900" algn="just" fontAlgn="base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ore 17.00 –19.00 «Casa Cultura» Neoneli, Incontro Amministrazioni e famiglie del Barigadu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64CFB73D-B7C9-A177-04F3-E48E841A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006" y="186996"/>
            <a:ext cx="10205884" cy="1553315"/>
          </a:xfrm>
          <a:solidFill>
            <a:schemeClr val="bg1"/>
          </a:solidFill>
        </p:spPr>
        <p:txBody>
          <a:bodyPr rtlCol="0"/>
          <a:lstStyle>
            <a:defPPr>
              <a:defRPr lang="it-IT"/>
            </a:defPPr>
          </a:lstStyle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it-IT" sz="4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z="4400" kern="0" dirty="0">
                <a:solidFill>
                  <a:schemeClr val="tx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difesa 2024: </a:t>
            </a:r>
            <a:br>
              <a:rPr lang="it-IT" sz="44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reati a danno di minori in crescita nel 2023</a:t>
            </a:r>
            <a:endParaRPr lang="it-IT" sz="4400" kern="100" dirty="0">
              <a:solidFill>
                <a:srgbClr val="FF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989416" y="1879659"/>
            <a:ext cx="9950244" cy="4455395"/>
          </a:xfrm>
        </p:spPr>
        <p:txBody>
          <a:bodyPr rtlCol="0">
            <a:normAutofit fontScale="85000" lnSpcReduction="20000"/>
          </a:bodyPr>
          <a:lstStyle>
            <a:defPPr>
              <a:defRPr lang="it-IT"/>
            </a:defPPr>
          </a:lstStyle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800" kern="0" dirty="0">
                <a:solidFill>
                  <a:schemeClr val="tx1"/>
                </a:solidFill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t-IT" sz="2800" kern="0" dirty="0">
                <a:solidFill>
                  <a:schemeClr val="tx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altrattamenti in famiglia segnano l’aumento più significativo</a:t>
            </a:r>
            <a:r>
              <a:rPr lang="it-IT" sz="2800" kern="0" dirty="0">
                <a:solidFill>
                  <a:schemeClr val="tx1"/>
                </a:solidFill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rispetto al 2022 sono </a:t>
            </a:r>
            <a:r>
              <a:rPr lang="it-IT" sz="2800" b="1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crescita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anche le </a:t>
            </a:r>
            <a:r>
              <a:rPr lang="it-IT" sz="2800" b="1" kern="0" dirty="0">
                <a:solidFill>
                  <a:schemeClr val="tx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violenze sessuali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che con 912 casi (+1% dal 2022  ma +51% dal 2013) sono </a:t>
            </a:r>
            <a:r>
              <a:rPr lang="it-IT" sz="2800" kern="0" dirty="0">
                <a:solidFill>
                  <a:schemeClr val="tx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secondo reato più diffuso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 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 </a:t>
            </a:r>
            <a:r>
              <a:rPr lang="it-IT" sz="2800" b="1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sottrazione di persone incapaci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(302 casi, +4% dal 2022 e +39% dal 2013); 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800" b="1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l’abbandono di persone minori o incapaci 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(568 casi, +3% dal 2022 e +25% in 10 anni); 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800" b="1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 atti sessuali con minorenni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(+3% dal 2022 e +5% dal 2013, con un totale di 444 casi); 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800" b="1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l’abuso dei mezzi di correzione o di disciplina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(+1% con 349 casi; +47% dal 2013); 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800" b="1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pornografia minorile</a:t>
            </a:r>
            <a:r>
              <a:rPr lang="it-IT" sz="28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(171 casi, aumentati dell’1% dal 2022 ma calati del 7% dal 2013).</a:t>
            </a:r>
            <a:endParaRPr lang="it-IT" sz="2800" kern="100" dirty="0"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46277F-4BE8-B0AA-5289-7F5B8CAB3648}"/>
              </a:ext>
            </a:extLst>
          </p:cNvPr>
          <p:cNvSpPr txBox="1"/>
          <p:nvPr/>
        </p:nvSpPr>
        <p:spPr>
          <a:xfrm>
            <a:off x="-91952" y="6240117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55232BA-1042-D035-CF36-D0700E6BFF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236" y="5541874"/>
            <a:ext cx="793180" cy="793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2102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7EF58C-138C-55F4-DA77-4C3F06C81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780" y="0"/>
            <a:ext cx="10643508" cy="1371600"/>
          </a:xfrm>
        </p:spPr>
        <p:txBody>
          <a:bodyPr rtlCol="0"/>
          <a:lstStyle>
            <a:defPPr>
              <a:defRPr lang="it-IT"/>
            </a:defPPr>
          </a:lstStyle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it-IT" sz="4800" b="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z="4800" b="0" kern="0" dirty="0">
                <a:solidFill>
                  <a:schemeClr val="accent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difesa 2024: i reati in calo</a:t>
            </a:r>
            <a:endParaRPr lang="it-IT" sz="4800" b="0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5DDE7C-335B-FD23-E1E6-CDCB99B7878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222502" y="1574876"/>
            <a:ext cx="9746995" cy="3905403"/>
          </a:xfrm>
        </p:spPr>
        <p:txBody>
          <a:bodyPr rtlCol="0">
            <a:noAutofit/>
          </a:bodyPr>
          <a:lstStyle>
            <a:defPPr>
              <a:defRPr lang="it-IT"/>
            </a:defPPr>
          </a:lstStyle>
          <a:p>
            <a:pPr marL="285750" indent="-28575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800" b="1" kern="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rostituzione </a:t>
            </a:r>
            <a:r>
              <a:rPr lang="it-IT" sz="1800" b="1" kern="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t-IT" sz="1800" b="1" kern="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inorile</a:t>
            </a:r>
            <a:r>
              <a:rPr lang="it-IT" sz="1800" kern="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che con 28 casi è il reato che segna il calo maggiore sia sull’anno (-24%) e sia rispetto agli ultimi 10 (-65%); </a:t>
            </a:r>
          </a:p>
          <a:p>
            <a:pPr marL="285750" indent="-28575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etenzione di materiale pedopornografico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(59 casi, in calo del 18% sul 2022 ma in aumento, sempre del 18%, rispetto al 2013); </a:t>
            </a:r>
          </a:p>
          <a:p>
            <a:pPr marL="285750" indent="-28575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orruzione di minorenne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(94 casi, -12% in un anno e -24% dal 2013); </a:t>
            </a:r>
          </a:p>
          <a:p>
            <a:pPr marL="285750" indent="-28575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iolazioni degli obblighi di assistenza familiare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(525 casi, -5% dal 2022 e -48% dal 2013); </a:t>
            </a:r>
          </a:p>
          <a:p>
            <a:pPr marL="285750" indent="-285750" algn="just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iolenza sessuale aggravata 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(645 casi, -7%), reato che registra però uno degli aumenti maggiori sui dieci anni (+73% dal 2013).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8868598-235D-2158-13BA-8C8F9DD68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90" y="5480279"/>
            <a:ext cx="793180" cy="7931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6DFF4F-9A18-6054-AB99-22B5B3F1C11D}"/>
              </a:ext>
            </a:extLst>
          </p:cNvPr>
          <p:cNvSpPr txBox="1"/>
          <p:nvPr/>
        </p:nvSpPr>
        <p:spPr>
          <a:xfrm>
            <a:off x="-404853" y="6273459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9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DC00FF-6B42-7D84-7831-AACC4E189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712" y="1519083"/>
            <a:ext cx="9955981" cy="2423652"/>
          </a:xfrm>
        </p:spPr>
        <p:txBody>
          <a:bodyPr rtlCol="0"/>
          <a:lstStyle>
            <a:defPPr>
              <a:defRPr lang="it-IT"/>
            </a:defPPr>
          </a:lstStyle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it-IT" sz="5400" kern="0" dirty="0">
                <a:solidFill>
                  <a:schemeClr val="accent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Restano </a:t>
            </a:r>
            <a:r>
              <a:rPr lang="it-IT" sz="5400" b="1" kern="0" dirty="0">
                <a:solidFill>
                  <a:schemeClr val="accent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invariati </a:t>
            </a:r>
            <a:br>
              <a:rPr lang="it-IT" sz="5400" b="1" kern="0" dirty="0">
                <a:solidFill>
                  <a:schemeClr val="accent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5400" b="1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 omicidi volontari</a:t>
            </a:r>
            <a:r>
              <a:rPr lang="it-IT" sz="5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it-IT" sz="5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5400" kern="100" dirty="0">
              <a:solidFill>
                <a:schemeClr val="accent1"/>
              </a:solidFill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5C7B5A-A5C3-15D4-DF71-B692D28942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30298" y="2208818"/>
            <a:ext cx="5943600" cy="4329634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pPr rtl="0"/>
            <a:r>
              <a:rPr lang="it-IT" sz="54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12 casi </a:t>
            </a:r>
          </a:p>
          <a:p>
            <a:pPr rtl="0"/>
            <a:r>
              <a:rPr lang="it-IT" sz="5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sia nel 2023 </a:t>
            </a:r>
          </a:p>
          <a:p>
            <a:pPr rtl="0"/>
            <a:r>
              <a:rPr lang="it-IT" sz="5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sia nel 2022 </a:t>
            </a:r>
          </a:p>
          <a:p>
            <a:pPr rtl="0"/>
            <a:r>
              <a:rPr lang="it-IT" sz="5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nel 2013</a:t>
            </a:r>
            <a:endParaRPr lang="it-IT" sz="5400" dirty="0">
              <a:solidFill>
                <a:srgbClr val="FF6600"/>
              </a:solidFill>
              <a:latin typeface="Bebas Neue" panose="020B0606020202050201" pitchFamily="34" charset="0"/>
            </a:endParaRPr>
          </a:p>
          <a:p>
            <a:pPr rtl="0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95B2A1-0085-0834-C569-E84182744EA0}"/>
              </a:ext>
            </a:extLst>
          </p:cNvPr>
          <p:cNvSpPr txBox="1"/>
          <p:nvPr/>
        </p:nvSpPr>
        <p:spPr>
          <a:xfrm>
            <a:off x="8901060" y="6132097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4BE9F06-DC57-72CC-7C39-04132BAB4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991" y="5338917"/>
            <a:ext cx="793180" cy="793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326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00786E-306F-FA21-4F87-81A032C6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570038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6000" dirty="0">
                <a:solidFill>
                  <a:srgbClr val="FF6600"/>
                </a:solidFill>
                <a:latin typeface="Bebas Neue" panose="020B0606020202050201" pitchFamily="34" charset="0"/>
              </a:rPr>
              <a:t>Situazione </a:t>
            </a:r>
            <a:r>
              <a:rPr lang="it-IT" sz="6000" dirty="0">
                <a:solidFill>
                  <a:schemeClr val="accent1"/>
                </a:solidFill>
                <a:latin typeface="Bebas Neue" panose="020B0606020202050201" pitchFamily="34" charset="0"/>
              </a:rPr>
              <a:t>denunce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A06F93A-9664-1BC0-1539-BF20774ED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4832"/>
            <a:ext cx="10090442" cy="3647374"/>
          </a:xfrm>
        </p:spPr>
        <p:txBody>
          <a:bodyPr/>
          <a:lstStyle/>
          <a:p>
            <a:r>
              <a:rPr lang="it-IT" sz="2400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dati dimostrano un </a:t>
            </a:r>
            <a:r>
              <a:rPr lang="it-IT" sz="2400" b="1" i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incremento delle denunce </a:t>
            </a:r>
            <a:r>
              <a:rPr lang="it-IT" sz="2400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 parte delle vittime. </a:t>
            </a:r>
          </a:p>
          <a:p>
            <a:r>
              <a:rPr lang="it-IT" sz="2400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Ciò significa che le azioni intraprese dalle Forze di Polizia sul fronte delle campagne di informazione, tese a scardinare gli ostacoli di carattere socioculturale che hanno alimentato ed alimentano ancora le violenze e gli abusi sui minori, stanno producendo risultati che confermano il </a:t>
            </a:r>
            <a:r>
              <a:rPr lang="it-IT" sz="2400" b="1" i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rapporto di fiducia </a:t>
            </a:r>
            <a:r>
              <a:rPr lang="it-IT" sz="2400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instaurato con le vittime. </a:t>
            </a:r>
          </a:p>
          <a:p>
            <a:r>
              <a:rPr lang="it-IT" sz="2400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 risultato, tuttavia, che non distoglie lo sguardo dal </a:t>
            </a:r>
          </a:p>
          <a:p>
            <a:r>
              <a:rPr lang="it-IT" sz="2400" b="1" i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“numero oscuro” di casi non denunciati e da tutti quei delitti che si consumano nel “mondo virtuale” dove i minori sono sempre più esposti ed indifesi</a:t>
            </a:r>
            <a:endParaRPr lang="it-IT" sz="2400" b="1" dirty="0">
              <a:solidFill>
                <a:srgbClr val="FF660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D96CAF5-88EA-E2E1-F535-6BFEF6E145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991" y="5338917"/>
            <a:ext cx="793180" cy="7931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D5E5B3-C10F-7B8A-5A85-5663CCCFA40C}"/>
              </a:ext>
            </a:extLst>
          </p:cNvPr>
          <p:cNvSpPr txBox="1"/>
          <p:nvPr/>
        </p:nvSpPr>
        <p:spPr>
          <a:xfrm>
            <a:off x="8901060" y="6132097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16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CC0AC5-A9B9-996D-948A-9840964696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0883D841-BB20-5517-BC08-64F1811FB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593" y="6532"/>
            <a:ext cx="9807970" cy="1600835"/>
          </a:xfrm>
        </p:spPr>
        <p:txBody>
          <a:bodyPr rtlCol="0"/>
          <a:lstStyle>
            <a:defPPr>
              <a:defRPr lang="it-IT"/>
            </a:defPPr>
          </a:lstStyle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it-IT" sz="4400" kern="0" dirty="0">
                <a:solidFill>
                  <a:schemeClr val="accent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 dati emergono </a:t>
            </a:r>
            <a:br>
              <a:rPr lang="it-IT" sz="4400" kern="0" dirty="0">
                <a:solidFill>
                  <a:srgbClr val="0000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400" b="0" kern="0" dirty="0">
                <a:solidFill>
                  <a:schemeClr val="bg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fragilità familiari e violenza di genere</a:t>
            </a:r>
            <a:endParaRPr lang="it-IT" sz="4400" b="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799AAC-4941-23D6-A989-956276FA624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0379" y="2614113"/>
            <a:ext cx="10952356" cy="3436937"/>
          </a:xfrm>
        </p:spPr>
        <p:txBody>
          <a:bodyPr rtlCol="0">
            <a:noAutofit/>
          </a:bodyPr>
          <a:lstStyle>
            <a:defPPr>
              <a:defRPr lang="it-IT"/>
            </a:defPPr>
          </a:lstStyle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’IMMAGINE DELLA FAMIGLIA come luogo sicuro e accogliente</a:t>
            </a:r>
            <a:r>
              <a:rPr lang="it-IT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come nido in cui i bambini possono crescere per imparare a spiccare il volo, </a:t>
            </a:r>
            <a:r>
              <a:rPr lang="it-IT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MOSTRA PIÙ DI UNA CREPA </a:t>
            </a:r>
            <a:r>
              <a:rPr lang="it-IT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chiama in causa tutti i nostri sforzi affinché i genitori non debbano affrontare in solitudine una fragilità che appare sempre più evidente.</a:t>
            </a:r>
            <a:r>
              <a:rPr lang="it-IT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it-IT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VIOLENZA, soprattutto quella fisica, continua a consumarsi in maggioranza SUL CORPO DELLE BAMBINE E DELLE RAGAZZE </a:t>
            </a:r>
            <a:r>
              <a:rPr lang="it-IT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questo, non ci stancheremo mai di dirlo, costringe tutti noi a non mollare la presa su una battaglia culturale, per superare la struttura patriarcale e creare una società più inclusiva fondata sul rispetto dell’altro, che è ancora lontana dal produrre i cambiamenti sperati.</a:t>
            </a:r>
            <a:endParaRPr lang="it-IT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DEF38E-567A-12D8-83FA-D6B35DAEE264}"/>
              </a:ext>
            </a:extLst>
          </p:cNvPr>
          <p:cNvSpPr txBox="1"/>
          <p:nvPr/>
        </p:nvSpPr>
        <p:spPr>
          <a:xfrm>
            <a:off x="0" y="1635656"/>
            <a:ext cx="1219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800" b="1" i="1" kern="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Due fattori, che devono farci riflettere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01930E6-C7F3-0C27-0C34-591E544A3C23}"/>
              </a:ext>
            </a:extLst>
          </p:cNvPr>
          <p:cNvSpPr txBox="1"/>
          <p:nvPr/>
        </p:nvSpPr>
        <p:spPr>
          <a:xfrm>
            <a:off x="8923930" y="6290843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2F84FE8-C287-AC70-BD74-00F4E307EC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3370" y="5757167"/>
            <a:ext cx="516746" cy="516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8189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F7CFD-2464-9A65-DC81-8E486F746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2183F-369A-227B-E10B-227FE8684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844" y="157316"/>
            <a:ext cx="9955981" cy="3038168"/>
          </a:xfrm>
        </p:spPr>
        <p:txBody>
          <a:bodyPr rtlCol="0"/>
          <a:lstStyle>
            <a:defPPr>
              <a:defRPr lang="it-IT"/>
            </a:defPPr>
          </a:lstStyle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it-IT" sz="4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z="4400" kern="0" dirty="0">
                <a:solidFill>
                  <a:srgbClr val="0000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difesa 2024 l’importanza della salute mentale</a:t>
            </a:r>
            <a:b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5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5400" kern="100" dirty="0">
              <a:solidFill>
                <a:schemeClr val="accent1"/>
              </a:solidFill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5BB95F-CF32-E3FA-DCBE-91B0806E666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7535" y="1497700"/>
            <a:ext cx="11105536" cy="4329634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emerge 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Italia compresa la Sardegna, 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anche un 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aumento negli ultimi anni del disagio psicologico dei ragazzi, e soprattutto delle ragazze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Secondo l’</a:t>
            </a:r>
            <a:r>
              <a:rPr lang="it-IT" sz="1800" b="1" u="none" strike="noStrike" kern="0" dirty="0">
                <a:solidFill>
                  <a:srgbClr val="FF67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Istituto Superiore della Sanità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il 52% delle ragazze ritiene che la pandemia abbia avuto un impatto negativo sulla propria salute mentale, dato che scende al 31% tra i coetanei maschi.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1800" b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Questo malessere aumenta con l’età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tra gli undicenni è stato riscontrato dal 33% delle bambine e dal 25% dei bambini, mentre tra i teenagers di diciassette anni lo ha vissuto il 66% delle ragazze e il 41% dei maschi.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tendenza è confermata anche a livello mondiale 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dall’</a:t>
            </a:r>
            <a:r>
              <a:rPr lang="it-IT" sz="1800" b="1" u="none" strike="noStrike" kern="0" dirty="0">
                <a:solidFill>
                  <a:srgbClr val="FF671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Organizzazione Mondiale della Sanità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che riscontra un peggioramento nel benessere dei giovani in generale e delle ragazze in particolare. 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1800" b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28% delle quindicenni segnala una profonda solitudine, a fronte del 13% dei coetanei maschi.</a:t>
            </a:r>
            <a:endParaRPr lang="it-IT" sz="1800" b="1" kern="100" dirty="0">
              <a:solidFill>
                <a:srgbClr val="FF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/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874019A-F11C-0613-58B6-DE9D3EF8D8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159" y="5476617"/>
            <a:ext cx="793180" cy="7931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811C72-1E9A-692A-56FE-B622AB4EAE40}"/>
              </a:ext>
            </a:extLst>
          </p:cNvPr>
          <p:cNvSpPr txBox="1"/>
          <p:nvPr/>
        </p:nvSpPr>
        <p:spPr>
          <a:xfrm>
            <a:off x="8898192" y="6269797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2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314F01-2058-B081-0261-5308AF3D9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C8E552-CDC5-5E30-484F-FE894E30B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225614"/>
            <a:ext cx="12192000" cy="2192594"/>
          </a:xfrm>
        </p:spPr>
        <p:txBody>
          <a:bodyPr rtlCol="0"/>
          <a:lstStyle>
            <a:defPPr>
              <a:defRPr lang="it-IT"/>
            </a:defPPr>
          </a:lstStyle>
          <a:p>
            <a:pPr fontAlgn="base">
              <a:lnSpc>
                <a:spcPct val="100000"/>
              </a:lnSpc>
              <a:spcAft>
                <a:spcPts val="800"/>
              </a:spcAft>
            </a:pPr>
            <a:r>
              <a:rPr lang="it-IT" sz="4000" kern="0" dirty="0">
                <a:solidFill>
                  <a:srgbClr val="0000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it-IT" sz="3600" kern="0" dirty="0">
                <a:solidFill>
                  <a:schemeClr val="tx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L’impegno della garante:</a:t>
            </a:r>
            <a:r>
              <a:rPr lang="it-IT" sz="36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ascoltare ragazzi e ragazze  </a:t>
            </a:r>
            <a:br>
              <a:rPr lang="it-IT" sz="36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6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lang="it-IT" sz="36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</a:rPr>
              <a:t>indagare questo malessere</a:t>
            </a:r>
            <a:br>
              <a:rPr lang="it-IT" sz="4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it-IT" sz="4000" kern="100" dirty="0">
              <a:solidFill>
                <a:srgbClr val="FF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54AF371-D4CB-4876-DFF4-F6ED8438A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289" y="1210043"/>
            <a:ext cx="6890307" cy="4799098"/>
          </a:xfrm>
        </p:spPr>
        <p:txBody>
          <a:bodyPr rtlCol="0"/>
          <a:lstStyle>
            <a:defPPr>
              <a:defRPr lang="it-IT"/>
            </a:defPPr>
          </a:lstStyle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Percezione di forti rischi per la propria salute mentale</a:t>
            </a:r>
          </a:p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ifficoltà di accettarsi e stare bene con il proprio corpo</a:t>
            </a:r>
            <a:endParaRPr lang="it-IT" sz="1800" b="1" kern="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elazioni difficili 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 i genitori o la famiglia , 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 insegnanti </a:t>
            </a:r>
            <a:endParaRPr lang="it-IT" sz="1800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restazioni scolastiche </a:t>
            </a:r>
          </a:p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reoccupazioni 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 il proprio futuro</a:t>
            </a:r>
          </a:p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Solitudine, depressione, violenza di ogni genere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b="1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apporto di coppia incostante</a:t>
            </a:r>
          </a:p>
          <a:p>
            <a:pPr marL="285750" indent="-285750" algn="just" fontAlgn="base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imore per la situazione globale ed </a:t>
            </a:r>
            <a:r>
              <a:rPr lang="it-IT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Eco-ansia</a:t>
            </a:r>
            <a:r>
              <a:rPr lang="it-IT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endParaRPr lang="it-IT" sz="4400" kern="100" dirty="0"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FF700FE-C8B3-49F1-8765-956197777C31}"/>
              </a:ext>
            </a:extLst>
          </p:cNvPr>
          <p:cNvSpPr txBox="1"/>
          <p:nvPr/>
        </p:nvSpPr>
        <p:spPr>
          <a:xfrm>
            <a:off x="-344130" y="6254947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24EBDEE-2CE1-CC6F-0EA5-01A4BC821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83" y="5553193"/>
            <a:ext cx="701754" cy="7017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5506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3645" y="1898449"/>
            <a:ext cx="6881236" cy="3433390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6600" b="0" dirty="0">
                <a:solidFill>
                  <a:schemeClr val="bg1"/>
                </a:solidFill>
                <a:latin typeface="Bebas Neue" panose="020B0606020202050201" pitchFamily="34" charset="0"/>
              </a:rPr>
              <a:t>Grazie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336513-5BB7-2194-7DDD-CA6EBC510C27}"/>
              </a:ext>
            </a:extLst>
          </p:cNvPr>
          <p:cNvSpPr txBox="1"/>
          <p:nvPr/>
        </p:nvSpPr>
        <p:spPr>
          <a:xfrm>
            <a:off x="1099869" y="1526161"/>
            <a:ext cx="7030064" cy="2263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it-IT" sz="2800" b="1" kern="0" dirty="0">
                <a:solidFill>
                  <a:schemeClr val="bg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</a:rPr>
              <a:t>La scuola si occupi di più di salute mentale</a:t>
            </a: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it-IT" sz="2800" b="1" kern="0" dirty="0">
                <a:solidFill>
                  <a:schemeClr val="bg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</a:rPr>
              <a:t> </a:t>
            </a: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it-IT" sz="2800" b="1" kern="0" dirty="0">
                <a:solidFill>
                  <a:schemeClr val="bg1"/>
                </a:solidFill>
                <a:latin typeface="Bebas Neue" panose="020B0606020202050201" pitchFamily="34" charset="0"/>
                <a:ea typeface="Times New Roman" panose="02020603050405020304" pitchFamily="18" charset="0"/>
              </a:rPr>
              <a:t>Il servizio sanitario territoriale provveda ad</a:t>
            </a:r>
            <a:r>
              <a:rPr lang="it-IT" sz="2800" b="1" kern="0" dirty="0">
                <a:solidFill>
                  <a:schemeClr val="bg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</a:rPr>
              <a:t> offrire ascolto </a:t>
            </a:r>
            <a:r>
              <a:rPr lang="it-IT" sz="2800" b="1" kern="0" dirty="0" err="1">
                <a:solidFill>
                  <a:schemeClr val="bg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</a:rPr>
              <a:t>Psicologogico</a:t>
            </a:r>
            <a:r>
              <a:rPr lang="it-IT" sz="2800" b="1" kern="0" dirty="0">
                <a:solidFill>
                  <a:schemeClr val="bg1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</a:rPr>
              <a:t> gratuito fuori dalla scuola</a:t>
            </a:r>
            <a:endParaRPr lang="it-IT" sz="2800" kern="100" dirty="0">
              <a:solidFill>
                <a:schemeClr val="bg1"/>
              </a:solidFill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8A31F7D-1C34-3F72-7225-8003A05004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87" y="5512762"/>
            <a:ext cx="793180" cy="7931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2AA64AD-ADD2-4D4A-FF8A-19B3B916A81E}"/>
              </a:ext>
            </a:extLst>
          </p:cNvPr>
          <p:cNvSpPr txBox="1"/>
          <p:nvPr/>
        </p:nvSpPr>
        <p:spPr>
          <a:xfrm>
            <a:off x="-375356" y="6305942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32968-C6B0-7D0B-2143-09901D3F33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D32CA7-5B08-6FCA-BC96-859F549E3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603" y="2704344"/>
            <a:ext cx="7096933" cy="2384840"/>
          </a:xfrm>
        </p:spPr>
        <p:txBody>
          <a:bodyPr rtlCol="0"/>
          <a:lstStyle>
            <a:defPPr>
              <a:defRPr lang="it-IT"/>
            </a:defPPr>
          </a:lstStyle>
          <a:p>
            <a:r>
              <a:rPr lang="it-IT" sz="44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XIII° Dossier  </a:t>
            </a:r>
            <a:r>
              <a:rPr lang="it-IT" sz="4400" b="0" kern="1800" dirty="0">
                <a:solidFill>
                  <a:srgbClr val="FF00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z="44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difesa 2024: i dati </a:t>
            </a:r>
            <a:br>
              <a:rPr lang="it-IT" sz="44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4400" b="0" kern="180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 reati a danno dei minori in Italia</a:t>
            </a:r>
            <a:b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4641C75-5A96-57E8-D857-292E511B9774}"/>
              </a:ext>
            </a:extLst>
          </p:cNvPr>
          <p:cNvSpPr txBox="1"/>
          <p:nvPr/>
        </p:nvSpPr>
        <p:spPr>
          <a:xfrm>
            <a:off x="2404533" y="4951366"/>
            <a:ext cx="8477956" cy="1130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i="1" kern="0" dirty="0">
                <a:solidFill>
                  <a:srgbClr val="FF66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t-IT" sz="1800" i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 forniti dal Servizio Analisi della Direzione Centrale della Polizia Criminale presentati per la </a:t>
            </a:r>
            <a:r>
              <a:rPr lang="it-IT" sz="18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Campagna</a:t>
            </a:r>
            <a:r>
              <a:rPr lang="it-IT" sz="1800" i="1" u="none" strike="noStrike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sz="1800" b="1" u="none" strike="noStrike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it-IT" sz="1800" b="1" u="none" strike="noStrike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DIFESA</a:t>
            </a:r>
            <a:r>
              <a:rPr lang="it-IT" sz="1800" i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di Terre des </a:t>
            </a:r>
            <a:r>
              <a:rPr lang="it-IT" sz="1800" i="1" kern="0" dirty="0" err="1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Hommes</a:t>
            </a:r>
            <a:endParaRPr lang="it-IT" sz="1800" kern="100" dirty="0">
              <a:solidFill>
                <a:srgbClr val="FF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1800" i="1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ottobre 2024</a:t>
            </a:r>
            <a:r>
              <a:rPr lang="it-IT" sz="1800" kern="0" dirty="0">
                <a:solidFill>
                  <a:srgbClr val="FF66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800" kern="100" dirty="0">
              <a:solidFill>
                <a:srgbClr val="FF66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CBB68DA-08F6-D45B-238D-45147409BB57}"/>
              </a:ext>
            </a:extLst>
          </p:cNvPr>
          <p:cNvSpPr txBox="1"/>
          <p:nvPr/>
        </p:nvSpPr>
        <p:spPr>
          <a:xfrm>
            <a:off x="1054604" y="383822"/>
            <a:ext cx="70969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Bebas Neue" panose="020B0606020202050201" pitchFamily="34" charset="0"/>
              </a:rPr>
              <a:t>20 Novembre 2024</a:t>
            </a:r>
          </a:p>
          <a:p>
            <a:r>
              <a:rPr lang="it-IT" sz="2800" dirty="0">
                <a:latin typeface="Bebas Neue" panose="020B0606020202050201" pitchFamily="34" charset="0"/>
              </a:rPr>
              <a:t>La Garante per l’infanzia e l’adolescenza                        della regione Sardegna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5C2D880-25B6-7173-62E8-4577D6F37169}"/>
              </a:ext>
            </a:extLst>
          </p:cNvPr>
          <p:cNvSpPr txBox="1"/>
          <p:nvPr/>
        </p:nvSpPr>
        <p:spPr>
          <a:xfrm>
            <a:off x="1162756" y="1972017"/>
            <a:ext cx="65362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dirty="0">
                <a:solidFill>
                  <a:srgbClr val="FF6600"/>
                </a:solidFill>
                <a:latin typeface="Bebas Neue" panose="020B0606020202050201" pitchFamily="34" charset="0"/>
              </a:rPr>
              <a:t>PRESENTA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DA7476E-79DA-D3D9-C0F7-1B5993857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6990" y="5417917"/>
            <a:ext cx="858887" cy="85888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F76D3EA5-8BF0-C163-EB75-1EC88BFFA5A6}"/>
              </a:ext>
            </a:extLst>
          </p:cNvPr>
          <p:cNvSpPr txBox="1"/>
          <p:nvPr/>
        </p:nvSpPr>
        <p:spPr>
          <a:xfrm>
            <a:off x="8907013" y="6312468"/>
            <a:ext cx="299884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8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2"/>
            <a:ext cx="9779183" cy="1105890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5400" b="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Reati a danno di minori in Italia</a:t>
            </a:r>
            <a:endParaRPr lang="it-IT" sz="5400" b="0" dirty="0">
              <a:solidFill>
                <a:srgbClr val="FF6600"/>
              </a:solidFill>
              <a:latin typeface="Bebas Neue" panose="020B0606020202050201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573" y="1207912"/>
            <a:ext cx="6470035" cy="4484933"/>
          </a:xfrm>
        </p:spPr>
        <p:txBody>
          <a:bodyPr vert="horz" lIns="91440" tIns="45720" rIns="91440" bIns="45720" rtlCol="0" anchor="t">
            <a:noAutofit/>
          </a:bodyPr>
          <a:lstStyle>
            <a:defPPr>
              <a:defRPr lang="it-IT"/>
            </a:defPPr>
          </a:lstStyle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Anno</a:t>
            </a: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6.952 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edia giornaliera: 19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Rispetto al 2022: + 95 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Aumento in 10 anni : + 35% 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0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Aumento rispetto al 2006: + 89%  </a:t>
            </a:r>
            <a:endParaRPr lang="it-IT" sz="4000" kern="100" dirty="0">
              <a:solidFill>
                <a:schemeClr val="accent1">
                  <a:lumMod val="75000"/>
                </a:schemeClr>
              </a:solidFill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B01AB5C-7206-948E-D74E-4CD8886C9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275" y="5354173"/>
            <a:ext cx="858887" cy="8588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1CCAE00-0E09-BBE1-A258-D6C6153956B9}"/>
              </a:ext>
            </a:extLst>
          </p:cNvPr>
          <p:cNvSpPr txBox="1"/>
          <p:nvPr/>
        </p:nvSpPr>
        <p:spPr>
          <a:xfrm>
            <a:off x="36085" y="6213060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2625" y="252287"/>
            <a:ext cx="9511897" cy="3050823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b="0" dirty="0">
                <a:latin typeface="Bebas Neue" panose="020B0606020202050201" pitchFamily="34" charset="0"/>
              </a:rPr>
              <a:t>L’importanza della comunicazione </a:t>
            </a:r>
            <a:br>
              <a:rPr lang="it-IT" b="0" dirty="0">
                <a:latin typeface="Bebas Neue" panose="020B0606020202050201" pitchFamily="34" charset="0"/>
              </a:rPr>
            </a:br>
            <a:r>
              <a:rPr lang="it-IT" b="0" dirty="0">
                <a:latin typeface="Bebas Neue" panose="020B0606020202050201" pitchFamily="34" charset="0"/>
              </a:rPr>
              <a:t>e dell’informazione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59EE915-E74B-EB90-7538-120836EC13F0}"/>
              </a:ext>
            </a:extLst>
          </p:cNvPr>
          <p:cNvSpPr txBox="1"/>
          <p:nvPr/>
        </p:nvSpPr>
        <p:spPr>
          <a:xfrm>
            <a:off x="6362859" y="2518708"/>
            <a:ext cx="486551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Famiglia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Scuola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Comunità educante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istituzioni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26C5CAD-50C6-1D1D-07CB-CF025B511D8C}"/>
              </a:ext>
            </a:extLst>
          </p:cNvPr>
          <p:cNvSpPr txBox="1"/>
          <p:nvPr/>
        </p:nvSpPr>
        <p:spPr>
          <a:xfrm>
            <a:off x="2342625" y="3628757"/>
            <a:ext cx="35221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FF6600"/>
                </a:solidFill>
                <a:latin typeface="Bebas Neue" panose="020B0606020202050201" pitchFamily="34" charset="0"/>
              </a:rPr>
              <a:t>Responsabilità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CF97E0B-BC06-0617-2B41-D16AF60C50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1790" y="5455221"/>
            <a:ext cx="858887" cy="85888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20DF6A3-EAAF-B76E-3290-82D739154345}"/>
              </a:ext>
            </a:extLst>
          </p:cNvPr>
          <p:cNvSpPr txBox="1"/>
          <p:nvPr/>
        </p:nvSpPr>
        <p:spPr>
          <a:xfrm>
            <a:off x="8795614" y="6245282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2059" y="568084"/>
            <a:ext cx="5120640" cy="1828800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b="0" dirty="0">
                <a:latin typeface="Bebas Neue" panose="020B0606020202050201" pitchFamily="34" charset="0"/>
              </a:rPr>
              <a:t>Ruolo della Garante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6BC9DE8-A5CC-4BE1-0DE5-CB15D01A7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1509" y="1921023"/>
            <a:ext cx="5120640" cy="3409244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Tutela </a:t>
            </a:r>
          </a:p>
          <a:p>
            <a:pPr rtl="0"/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Presenza</a:t>
            </a:r>
          </a:p>
          <a:p>
            <a:pPr rtl="0"/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Partecipazione</a:t>
            </a:r>
          </a:p>
          <a:p>
            <a:pPr rtl="0"/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Collaborazione</a:t>
            </a:r>
          </a:p>
          <a:p>
            <a:pPr rtl="0"/>
            <a:r>
              <a:rPr lang="it-IT" sz="4000" dirty="0">
                <a:solidFill>
                  <a:srgbClr val="FF6600"/>
                </a:solidFill>
                <a:latin typeface="Bebas Neue" panose="020B0606020202050201" pitchFamily="34" charset="0"/>
              </a:rPr>
              <a:t>Consulenza</a:t>
            </a:r>
          </a:p>
          <a:p>
            <a:pPr rtl="0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8127DE7-029A-7EFB-FD75-19C9E3281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7591" y="454287"/>
            <a:ext cx="3666317" cy="5179596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0514241-5D05-1789-0F9B-78F3CF68D71B}"/>
              </a:ext>
            </a:extLst>
          </p:cNvPr>
          <p:cNvSpPr txBox="1"/>
          <p:nvPr/>
        </p:nvSpPr>
        <p:spPr>
          <a:xfrm>
            <a:off x="-445913" y="6289916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7B6DCFA-DE31-5EEC-285B-1447036F64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5508250"/>
            <a:ext cx="781666" cy="781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9750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Scopo dell’incontro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6857" y="3115558"/>
            <a:ext cx="9780587" cy="3436937"/>
          </a:xfrm>
        </p:spPr>
        <p:txBody>
          <a:bodyPr rtlCol="0">
            <a:normAutofit/>
          </a:bodyPr>
          <a:lstStyle>
            <a:defPPr>
              <a:defRPr lang="it-IT"/>
            </a:defPPr>
          </a:lstStyle>
          <a:p>
            <a:pPr marL="59436" indent="0" rtl="0">
              <a:buNone/>
            </a:pPr>
            <a:r>
              <a:rPr lang="it-IT" sz="4400" dirty="0">
                <a:latin typeface="Bebas Neue" panose="020B0606020202050201" pitchFamily="34" charset="0"/>
              </a:rPr>
              <a:t>Sviluppare nel territorio regionale </a:t>
            </a:r>
          </a:p>
          <a:p>
            <a:pPr marL="59436" indent="0" rtl="0">
              <a:buNone/>
            </a:pPr>
            <a:r>
              <a:rPr lang="it-IT" sz="4400" dirty="0">
                <a:latin typeface="Bebas Neue" panose="020B0606020202050201" pitchFamily="34" charset="0"/>
              </a:rPr>
              <a:t>una Coscienza Sociale </a:t>
            </a:r>
          </a:p>
          <a:p>
            <a:pPr marL="59436" indent="0" rtl="0">
              <a:buNone/>
            </a:pPr>
            <a:r>
              <a:rPr lang="it-IT" sz="4400" dirty="0">
                <a:latin typeface="Bebas Neue" panose="020B0606020202050201" pitchFamily="34" charset="0"/>
              </a:rPr>
              <a:t>sulla tutela dei diritti delle Persone di Minore età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01728E-12B2-752D-E951-9D8493F9A9D5}"/>
              </a:ext>
            </a:extLst>
          </p:cNvPr>
          <p:cNvSpPr txBox="1"/>
          <p:nvPr/>
        </p:nvSpPr>
        <p:spPr>
          <a:xfrm>
            <a:off x="-395021" y="6288204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FFF97C7-1262-9026-5CA2-1472AF2FB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22" y="5426122"/>
            <a:ext cx="793180" cy="793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77554"/>
            <a:ext cx="5277269" cy="1481914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5400" b="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vittime di reato</a:t>
            </a:r>
            <a:endParaRPr lang="it-IT" sz="5400" b="0" dirty="0">
              <a:solidFill>
                <a:srgbClr val="FF66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2C8177-F0B6-B02C-3682-183D8307E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0080" y="2647427"/>
            <a:ext cx="6245912" cy="2246488"/>
          </a:xfrm>
        </p:spPr>
        <p:txBody>
          <a:bodyPr rtlCol="0"/>
          <a:lstStyle>
            <a:defPPr>
              <a:defRPr lang="it-IT"/>
            </a:defPPr>
          </a:lstStyle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4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 61% dei casi </a:t>
            </a: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it-IT" sz="44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reati a danno dei Minori colpiscono:  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400" kern="0" dirty="0">
                <a:solidFill>
                  <a:srgbClr val="FF6600"/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bambine e le ragazze </a:t>
            </a:r>
          </a:p>
          <a:p>
            <a:pPr algn="just" fontAlgn="base">
              <a:lnSpc>
                <a:spcPct val="115000"/>
              </a:lnSpc>
              <a:spcAft>
                <a:spcPts val="800"/>
              </a:spcAft>
            </a:pPr>
            <a:r>
              <a:rPr lang="it-IT" sz="4400" kern="0" dirty="0"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sono loro le vittime</a:t>
            </a:r>
            <a:endParaRPr lang="it-IT" sz="4400" kern="100" dirty="0"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74E804F-3AD3-D87F-BDFB-209632EBB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890" y="5460138"/>
            <a:ext cx="793180" cy="7931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501D710F-2780-76B6-52A2-BE9CFD67BB91}"/>
              </a:ext>
            </a:extLst>
          </p:cNvPr>
          <p:cNvSpPr txBox="1"/>
          <p:nvPr/>
        </p:nvSpPr>
        <p:spPr>
          <a:xfrm>
            <a:off x="-465578" y="6253318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088" y="545889"/>
            <a:ext cx="5860811" cy="2625274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Crimini Sessuali </a:t>
            </a:r>
            <a:b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</a:br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maggioranza Vittime femminili </a:t>
            </a:r>
            <a:b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</a:br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bambine e ragazze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455C0B-19FB-954B-532A-0A68CAC4E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14" y="3191584"/>
            <a:ext cx="5368089" cy="2875393"/>
          </a:xfrm>
        </p:spPr>
        <p:txBody>
          <a:bodyPr rtlCol="0">
            <a:normAutofit fontScale="92500"/>
          </a:bodyPr>
          <a:lstStyle>
            <a:defPPr>
              <a:defRPr lang="it-IT"/>
            </a:defPPr>
          </a:lstStyle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6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violenza sessuale: 89%  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6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violenza sessuale aggravata: 85% 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6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atti sessuali con minorenni: 79%  </a:t>
            </a:r>
            <a:endParaRPr lang="it-IT" sz="3600" kern="100" dirty="0">
              <a:solidFill>
                <a:schemeClr val="accent1">
                  <a:lumMod val="75000"/>
                </a:schemeClr>
              </a:solidFill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rtl="0"/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BA34351-9D9C-8C32-5CC0-3F19A1CAC03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38492" y="609361"/>
            <a:ext cx="5503553" cy="4561446"/>
          </a:xfrm>
        </p:spPr>
        <p:txBody>
          <a:bodyPr rtlCol="0">
            <a:noAutofit/>
          </a:bodyPr>
          <a:lstStyle>
            <a:defPPr>
              <a:defRPr lang="it-IT"/>
            </a:defPPr>
          </a:lstStyle>
          <a:p>
            <a:pPr marL="342900" indent="-34290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detenzione di materiale pornografico: 78%</a:t>
            </a:r>
          </a:p>
          <a:p>
            <a:pPr marL="342900" indent="-34290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corruzione di minorenne: 78% </a:t>
            </a:r>
          </a:p>
          <a:p>
            <a:pPr marL="342900" indent="-34290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Prostituzione: 64% </a:t>
            </a:r>
            <a:endParaRPr lang="it-IT" sz="3200" kern="0" dirty="0">
              <a:solidFill>
                <a:schemeClr val="accent1">
                  <a:lumMod val="75000"/>
                </a:schemeClr>
              </a:solidFill>
              <a:latin typeface="Bebas Neue" panose="020B0606020202050201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pornografia minorile: 64%</a:t>
            </a:r>
          </a:p>
          <a:p>
            <a:pPr marL="342900" indent="-34290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maltrattamenti in famiglia: 51%</a:t>
            </a:r>
            <a:endParaRPr lang="it-IT" sz="3200" kern="100" dirty="0">
              <a:solidFill>
                <a:schemeClr val="accent1">
                  <a:lumMod val="75000"/>
                </a:schemeClr>
              </a:solidFill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sz="3200" kern="100" dirty="0">
              <a:solidFill>
                <a:schemeClr val="accent1">
                  <a:lumMod val="75000"/>
                </a:schemeClr>
              </a:solidFill>
              <a:effectLst/>
              <a:latin typeface="Bebas Neue" panose="020B0606020202050201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72D4D49-8200-6D23-B1AE-4CD50FD24998}"/>
              </a:ext>
            </a:extLst>
          </p:cNvPr>
          <p:cNvSpPr txBox="1"/>
          <p:nvPr/>
        </p:nvSpPr>
        <p:spPr>
          <a:xfrm>
            <a:off x="-428778" y="6391679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AB39870-F5BF-C27D-B3FE-9073A35522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70" y="5639510"/>
            <a:ext cx="752169" cy="752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593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03B85-A04D-0B56-4152-DA567CC2EC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994A3BC9-A2FF-A364-046F-61F82C284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350" y="947168"/>
            <a:ext cx="3988618" cy="3877921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Crimini</a:t>
            </a:r>
            <a:b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</a:br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maggioranza </a:t>
            </a:r>
            <a:b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</a:br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Vittime </a:t>
            </a:r>
            <a:b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</a:br>
            <a: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  <a:t>minori maschili </a:t>
            </a:r>
            <a:br>
              <a:rPr lang="it-IT" sz="5400" b="0" dirty="0">
                <a:solidFill>
                  <a:srgbClr val="FF6600"/>
                </a:solidFill>
                <a:latin typeface="Bebas Neue" panose="020B0606020202050201" pitchFamily="34" charset="0"/>
              </a:rPr>
            </a:br>
            <a:endParaRPr lang="it-IT" sz="5400" b="0" dirty="0">
              <a:solidFill>
                <a:srgbClr val="FF6600"/>
              </a:solidFill>
              <a:latin typeface="Bebas Neue" panose="020B0606020202050201" pitchFamily="34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89A12E-C7D9-AAD3-1D45-5D12B8074F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027889" y="780019"/>
            <a:ext cx="6623338" cy="5738767"/>
          </a:xfrm>
        </p:spPr>
        <p:txBody>
          <a:bodyPr rtlCol="0">
            <a:noAutofit/>
          </a:bodyPr>
          <a:lstStyle>
            <a:defPPr>
              <a:defRPr lang="it-IT"/>
            </a:defPPr>
          </a:lstStyle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micidio volontario 67% </a:t>
            </a:r>
            <a:endParaRPr lang="it-IT" sz="3200" kern="0" dirty="0">
              <a:solidFill>
                <a:schemeClr val="accent1">
                  <a:lumMod val="75000"/>
                </a:schemeClr>
              </a:solidFill>
              <a:latin typeface="Bebas Neue" panose="020B0606020202050201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abbandono di persone minori o incapaci: 61%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abuso mezzi di corruzione o disciplina: 59%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sottrazione di persone incapaci: 55% </a:t>
            </a:r>
          </a:p>
          <a:p>
            <a:pPr marL="285750" indent="-285750" fontAlgn="base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3200" kern="0" dirty="0">
                <a:solidFill>
                  <a:schemeClr val="accent1">
                    <a:lumMod val="75000"/>
                  </a:schemeClr>
                </a:solidFill>
                <a:effectLst/>
                <a:latin typeface="Bebas Neue" panose="020B0606020202050201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violazione degli obblighi di assistenza familiare da entrambi i generi: 50% </a:t>
            </a:r>
            <a:endParaRPr lang="it-IT" sz="3200" kern="0" dirty="0">
              <a:solidFill>
                <a:schemeClr val="accent1">
                  <a:lumMod val="75000"/>
                </a:schemeClr>
              </a:solidFill>
              <a:latin typeface="Bebas Neue" panose="020B0606020202050201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333D4539-389F-2ED4-B24B-FA7046786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90" y="5480279"/>
            <a:ext cx="793180" cy="7931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647287C-5951-B990-B14F-8964ABED4E17}"/>
              </a:ext>
            </a:extLst>
          </p:cNvPr>
          <p:cNvSpPr txBox="1"/>
          <p:nvPr/>
        </p:nvSpPr>
        <p:spPr>
          <a:xfrm>
            <a:off x="-404853" y="6273459"/>
            <a:ext cx="367726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Consiglio Regionale della Sardegna</a:t>
            </a:r>
          </a:p>
          <a:p>
            <a:pPr algn="ctr"/>
            <a:r>
              <a:rPr lang="it-IT" sz="1100" b="1" i="1" kern="1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Garante per l’infanzia e l’adolescenza </a:t>
            </a:r>
            <a:endParaRPr lang="it-IT" sz="11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9751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ta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3135356_TF45331398_Win32" id="{116537B0-5921-4835-BA42-AA82ECD574B7}" vid="{7D28A4BB-AA9C-42F9-90F7-4958B4CC410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Presentazione universale</Template>
  <TotalTime>593</TotalTime>
  <Words>1363</Words>
  <Application>Microsoft Office PowerPoint</Application>
  <PresentationFormat>Widescreen</PresentationFormat>
  <Paragraphs>156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6" baseType="lpstr">
      <vt:lpstr>Arial</vt:lpstr>
      <vt:lpstr>Bebas Neue</vt:lpstr>
      <vt:lpstr>Calibri</vt:lpstr>
      <vt:lpstr>Cambria</vt:lpstr>
      <vt:lpstr>Palatino Linotype</vt:lpstr>
      <vt:lpstr>Symbol</vt:lpstr>
      <vt:lpstr>Tenorite</vt:lpstr>
      <vt:lpstr>Times New Roman</vt:lpstr>
      <vt:lpstr>Personalizzata</vt:lpstr>
      <vt:lpstr> 35° Anniversario Convenzione ONU  sui diritti dell’infanzia e dell’adolescenza  Dati Stati Generali dell’Infanzia in Sardegna  XIII° Dossier  Indifesa 2024: i dati sui reati a danno dei minori in Italia </vt:lpstr>
      <vt:lpstr>XIII° Dossier  Indifesa 2024: i dati  sui reati a danno dei minori in Italia </vt:lpstr>
      <vt:lpstr>Reati a danno di minori in Italia</vt:lpstr>
      <vt:lpstr>L’importanza della comunicazione  e dell’informazione</vt:lpstr>
      <vt:lpstr>Ruolo della Garante</vt:lpstr>
      <vt:lpstr>Scopo dell’incontro</vt:lpstr>
      <vt:lpstr>vittime di reato</vt:lpstr>
      <vt:lpstr>Crimini Sessuali  maggioranza Vittime femminili  bambine e ragazze</vt:lpstr>
      <vt:lpstr>Crimini maggioranza  Vittime  minori maschili  </vt:lpstr>
      <vt:lpstr>indifesa 2024:  i reati a danno di minori in crescita nel 2023</vt:lpstr>
      <vt:lpstr>indifesa 2024: i reati in calo</vt:lpstr>
      <vt:lpstr>Restano invariati  gli omicidi volontari  </vt:lpstr>
      <vt:lpstr>Situazione denunce</vt:lpstr>
      <vt:lpstr>Dai dati emergono  fragilità familiari e violenza di genere</vt:lpstr>
      <vt:lpstr>indifesa 2024 l’importanza della salute mentale  </vt:lpstr>
      <vt:lpstr>                      L’impegno della garante: ascoltare ragazzi e ragazze                                                                                                       indagare questo malessere </vt:lpstr>
      <vt:lpstr>Grazie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Carla Puligheddu</dc:creator>
  <cp:lastModifiedBy>Carla Puligheddu</cp:lastModifiedBy>
  <cp:revision>6</cp:revision>
  <dcterms:created xsi:type="dcterms:W3CDTF">2024-11-07T08:47:47Z</dcterms:created>
  <dcterms:modified xsi:type="dcterms:W3CDTF">2024-11-08T09:11:48Z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